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 Black"/>
      <p:bold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Roboto Medium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Иван Черных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Black-bold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Black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RobotoMedium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obotoMedium-italic.fntdata"/><Relationship Id="rId27" Type="http://schemas.openxmlformats.org/officeDocument/2006/relationships/font" Target="fonts/Roboto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9-09T19:04:08.047">
    <p:pos x="297" y="465"/>
    <p:text>Контакты телеграмм по каждому учатнику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7d12405852_2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7d12405852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Здравствуйте, Уважаемые Эксперты!</a:t>
            </a:r>
            <a:endParaRPr b="1" sz="16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Мы — команда "Деревяшки", и сегодня мы рады представить вам результаты нашей работы над актуальным кейсом от компании "Самолет", посвященным моделированию склонности клиента к покупке машиноместа.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7d12405852_2_1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7d12405852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Куда летим дальше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Для дальнейшего улучшения модели мы планируем: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Поднакопить positive target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Сгенерировать новые признаки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Искать новые подходы (State of the art )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Пробовать наконец-то нейросети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 данном слайде вы можете видеть участников нашей команды.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 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 Мы открыты для ваших вопросов и обсуждений, на данной презентации присутствует Дата сайнтисты нашей команды Иван Черных и Дмитрий Кожемяко, которые ответит на Ваши вопросы.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7d12405852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7d12405852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Black"/>
              <a:buAutoNum type="arabicPeriod"/>
            </a:pPr>
            <a:r>
              <a:rPr lang="ru" sz="1500">
                <a:solidFill>
                  <a:schemeClr val="dk1"/>
                </a:solidFill>
                <a:highlight>
                  <a:srgbClr val="FFFFFF"/>
                </a:highlight>
                <a:latin typeface="Roboto Black"/>
                <a:ea typeface="Roboto Black"/>
                <a:cs typeface="Roboto Black"/>
                <a:sym typeface="Roboto Black"/>
              </a:rPr>
              <a:t>Задача хакатона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Нашей первоочередной задачей</a:t>
            </a: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было выявление потенциальных клиентов, склонных к приобретению машиноместа. Для достижения этой цели, мы стремились: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Точно определить целевую аудиторию,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Минимизировать контакты с неактивной аудиторией ( чтобы снизить финансовые, временный затраты и не раздражать клиентов)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Увеличить эффективность продаж дополнительных услуг и машиномест.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d12405852_2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7d12405852_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В процессе решения задачи мы придерживались следующего плана: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Проанализировали данные. Провели EDA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Отобрали фичи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Разработали baseline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Проверили гипотезы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Провели поиск идеальной модели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Объединили лучшие модели в метамодель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Подобрали гиперпараметры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Использовали кросс-валидацию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7d12405852_2_1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7d12405852_2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В процессе анализа датасета мы столкнулись с рядом трудностей, включая недостаток данных, выраженный дисбаланс классов и низкую точность бейзлайн модели. Но мы нашли способы преодолеть эти препятствия: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b="1"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Применили Ансамбли Алгоритмов</a:t>
            </a: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: Для повышения точности итоговой модели, мы объединили несколько лучших моделей в метамодель, что позволило нам достичь значительного улучшения результатов.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Мы активно использовали методы Over/Under Sampling и Weighting class, чтобы корректировать дисбаланс классов и тем самым улучшить качество модели.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Боролись с ликом данных, разбивая на трейн и тест без пересечения клиентов и с учетом стратификации по целевому классу. Внедрили множественную проверку на возможный лик данных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Мы разработали стратегию для заполнения пропусков в данных, в зависимости от типа признака: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lphaLcPeriod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Для числовых данных - медианное значение,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lphaLcPeriod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Для категориальных - добавление новой категории "прочее",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lphaLcPeriod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Для неясных или отсутствующих данных - использование наиболее часто встречающихся значений.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: Мы проанализировали уровень уникальности значений, чтобы точнее определить категориальные признаки, что позволило нам более точно настроить модель.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7d12405852_2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7d12405852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Black"/>
              <a:buAutoNum type="arabicPeriod"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Чистка данных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 результате чистки данных размерность была уменьшена 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 2665 (двух тысяч шестьсот шестидесяти пяти) до 345 признаков, для чего мы применяли следующие критерии: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пропусков значений более 90% 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константные значения (одно значение на все данные)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схожесть с client_id - чтобы модель не переобучалась на client_id. </a:t>
            </a:r>
            <a:r>
              <a:rPr lang="ru" sz="1500">
                <a:solidFill>
                  <a:schemeClr val="dk1"/>
                </a:solidFill>
              </a:rPr>
              <a:t>Мы исключили важный признак 1454, который как и client_id являлся идентификатором, и по сути приводил к заучиванию моделью конкретных клиентов</a:t>
            </a:r>
            <a:endParaRPr sz="2100">
              <a:solidFill>
                <a:schemeClr val="dk1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сильная корреляция признака с другими признаками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слабая корреляция признака с таргетом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d12405852_0_40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7d12405852_0_40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На этапе исследования, мы акцентировали внимание на: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Поиске ключевых признаков,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визуализации признаков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экспертном анализ TOP важных признаков, а именно: анализ распределения признака, его максимальное и минимальное значение, медиана, разброс и т.п.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выявление скрытых связей в признаках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Мы отметили, что наиболее важным признаком является 2663, который имеет ненормальное распределение с диапазоном изменений от 0.23 до 0.34.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7d12405852_8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7d12405852_8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Мы добились значительного улучшения показателя: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ROC AUC получилась равной 90%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ROC AUC бейзлайн модели была равна 70%.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Метрику удалось улучшить в результате использования ансамблей алгоритмов: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CatBoost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LGBM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XGB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RandomForest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BalancedBagging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Важно отметить, что мы не ограничивались одной метрикой, но также обращали внимание на F1, Precision и Recall.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Проведены кросс-валидация и подбор гиперпараметров.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7d12405852_3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7d12405852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В нашей работе мы активно использовали различные инструменты, включая библиотеку imblearn для борьбы с дисбалансом классов.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7d12405852_0_40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7d12405852_0_40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b="1" lang="ru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Не взлетело =)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Конечно, на пути к идеальному решению нам встретились и те методы, которые, к сожалению, не принесли ожидаемого эффекта. Несмотря на наши усилия, мы были вынуждены отказаться от следующих подходов: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Первоначальная </a:t>
            </a:r>
            <a:r>
              <a:rPr b="1"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Бейзлайн модель</a:t>
            </a: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, к сожалению, не смогла достичь желаемого уровня точности, что вынудило нас искать более продвинутые решения.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Техника </a:t>
            </a:r>
            <a:r>
              <a:rPr b="1"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Стэкинг</a:t>
            </a: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, несмотря на свою потенциальную эффективность, не показала заметного улучшения в нашем конкретном кейсе.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Мы экспериментировали с </a:t>
            </a:r>
            <a:r>
              <a:rPr b="1"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уменьшением размерности данных ( через факторизацию)</a:t>
            </a: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, но это не привело к заметному улучшению результатов.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Попытки в</a:t>
            </a:r>
            <a:r>
              <a:rPr b="1"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ручную отобрат</a:t>
            </a: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ь наиболее значимые</a:t>
            </a:r>
            <a:r>
              <a:rPr b="1"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признаки</a:t>
            </a: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также не дали заметного прогресса в улучшении модели.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Мы также пробовали </a:t>
            </a:r>
            <a:r>
              <a:rPr b="1"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Feature Generator</a:t>
            </a: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генерировать новые признаки на основе самых важных из них, но этот подход, к нашему сожалению, также не оправдал ожиданий.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jpg"/><Relationship Id="rId10" Type="http://schemas.openxmlformats.org/officeDocument/2006/relationships/image" Target="../media/image24.jpg"/><Relationship Id="rId13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1.xml"/><Relationship Id="rId4" Type="http://schemas.openxmlformats.org/officeDocument/2006/relationships/image" Target="../media/image20.png"/><Relationship Id="rId9" Type="http://schemas.openxmlformats.org/officeDocument/2006/relationships/image" Target="../media/image33.png"/><Relationship Id="rId5" Type="http://schemas.openxmlformats.org/officeDocument/2006/relationships/image" Target="../media/image26.png"/><Relationship Id="rId6" Type="http://schemas.openxmlformats.org/officeDocument/2006/relationships/image" Target="../media/image22.png"/><Relationship Id="rId7" Type="http://schemas.openxmlformats.org/officeDocument/2006/relationships/image" Target="../media/image32.png"/><Relationship Id="rId8" Type="http://schemas.openxmlformats.org/officeDocument/2006/relationships/image" Target="../media/image3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8.png"/><Relationship Id="rId7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8.png"/><Relationship Id="rId7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.png"/><Relationship Id="rId10" Type="http://schemas.openxmlformats.org/officeDocument/2006/relationships/image" Target="../media/image18.png"/><Relationship Id="rId13" Type="http://schemas.openxmlformats.org/officeDocument/2006/relationships/image" Target="../media/image8.png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9" Type="http://schemas.openxmlformats.org/officeDocument/2006/relationships/image" Target="../media/image12.png"/><Relationship Id="rId14" Type="http://schemas.openxmlformats.org/officeDocument/2006/relationships/image" Target="../media/image19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Relationship Id="rId8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21.png"/><Relationship Id="rId7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14163" l="0" r="0" t="0"/>
          <a:stretch/>
        </p:blipFill>
        <p:spPr>
          <a:xfrm>
            <a:off x="0" y="0"/>
            <a:ext cx="8991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/>
          <p:nvPr/>
        </p:nvSpPr>
        <p:spPr>
          <a:xfrm>
            <a:off x="-198000" y="-2250"/>
            <a:ext cx="5341500" cy="5143500"/>
          </a:xfrm>
          <a:prstGeom prst="parallelogram">
            <a:avLst>
              <a:gd fmla="val 17326" name="adj"/>
            </a:avLst>
          </a:prstGeom>
          <a:solidFill>
            <a:srgbClr val="007BFB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1581" y="2872900"/>
            <a:ext cx="1580969" cy="4014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0" name="Google Shape;70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8725" y="4255350"/>
            <a:ext cx="2963798" cy="4014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3"/>
          <p:cNvSpPr txBox="1"/>
          <p:nvPr/>
        </p:nvSpPr>
        <p:spPr>
          <a:xfrm>
            <a:off x="842175" y="218675"/>
            <a:ext cx="36642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1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МОДЕЛЬ</a:t>
            </a:r>
            <a:br>
              <a:rPr lang="ru" sz="2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</a:br>
            <a:r>
              <a:rPr lang="ru" sz="2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склонности клиента к приобретению машиноместа </a:t>
            </a:r>
            <a:endParaRPr sz="28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72" name="Google Shape;72;p13"/>
          <p:cNvSpPr txBox="1"/>
          <p:nvPr/>
        </p:nvSpPr>
        <p:spPr>
          <a:xfrm>
            <a:off x="506600" y="2396988"/>
            <a:ext cx="3843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Команда				Кейс компании</a:t>
            </a:r>
            <a:endParaRPr b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9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9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3" name="Google Shape;73;p13"/>
          <p:cNvCxnSpPr/>
          <p:nvPr/>
        </p:nvCxnSpPr>
        <p:spPr>
          <a:xfrm flipH="1" rot="10800000">
            <a:off x="644700" y="2303675"/>
            <a:ext cx="3671400" cy="26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4" name="Google Shape;7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4700" y="2817625"/>
            <a:ext cx="511975" cy="5119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/>
          <p:nvPr/>
        </p:nvSpPr>
        <p:spPr>
          <a:xfrm>
            <a:off x="543575" y="1637850"/>
            <a:ext cx="3845700" cy="2577000"/>
          </a:xfrm>
          <a:prstGeom prst="roundRect">
            <a:avLst>
              <a:gd fmla="val 9296" name="adj"/>
            </a:avLst>
          </a:prstGeom>
          <a:solidFill>
            <a:srgbClr val="007BFB"/>
          </a:solidFill>
          <a:ln cap="flat" cmpd="sng" w="9525">
            <a:solidFill>
              <a:srgbClr val="007B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p22"/>
          <p:cNvSpPr/>
          <p:nvPr/>
        </p:nvSpPr>
        <p:spPr>
          <a:xfrm>
            <a:off x="6186975" y="-1175"/>
            <a:ext cx="2117700" cy="5143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22"/>
          <p:cNvSpPr txBox="1"/>
          <p:nvPr>
            <p:ph idx="4294967295" type="subTitle"/>
          </p:nvPr>
        </p:nvSpPr>
        <p:spPr>
          <a:xfrm>
            <a:off x="688325" y="2087150"/>
            <a:ext cx="37008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ru" sz="1412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- Поднакопить positive target</a:t>
            </a:r>
            <a:endParaRPr sz="1412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ru" sz="1412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- Создать новые features</a:t>
            </a:r>
            <a:endParaRPr sz="1412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ru" sz="1412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- Ищем новые подходы (SOTA)</a:t>
            </a:r>
            <a:endParaRPr sz="1412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ru" sz="1412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- Пробуем нейронки (RNN, LSTM)</a:t>
            </a:r>
            <a:endParaRPr sz="1412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21" name="Google Shape;221;p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descr="preencoded.png" id="222" name="Google Shape;22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2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5" name="Google Shape;225;p22"/>
          <p:cNvPicPr preferRelativeResize="0"/>
          <p:nvPr/>
        </p:nvPicPr>
        <p:blipFill rotWithShape="1">
          <a:blip r:embed="rId5">
            <a:alphaModFix/>
          </a:blip>
          <a:srcRect b="0" l="3428" r="0" t="0"/>
          <a:stretch/>
        </p:blipFill>
        <p:spPr>
          <a:xfrm>
            <a:off x="29457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2"/>
          <p:cNvSpPr txBox="1"/>
          <p:nvPr/>
        </p:nvSpPr>
        <p:spPr>
          <a:xfrm>
            <a:off x="451100" y="197350"/>
            <a:ext cx="5144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  <a:t>Куда летим </a:t>
            </a:r>
            <a:br>
              <a:rPr lang="ru" sz="35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</a:br>
            <a:r>
              <a:rPr lang="ru" sz="3500">
                <a:solidFill>
                  <a:srgbClr val="666666"/>
                </a:solidFill>
                <a:latin typeface="Roboto Black"/>
                <a:ea typeface="Roboto Black"/>
                <a:cs typeface="Roboto Black"/>
                <a:sym typeface="Roboto Black"/>
              </a:rPr>
              <a:t>дальше?</a:t>
            </a:r>
            <a:endParaRPr sz="2200">
              <a:solidFill>
                <a:srgbClr val="66666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227" name="Google Shape;22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0075" y="337775"/>
            <a:ext cx="2779624" cy="41711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999999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 Black"/>
                <a:ea typeface="Roboto Black"/>
                <a:cs typeface="Roboto Black"/>
                <a:sym typeface="Roboto Black"/>
              </a:rPr>
              <a:t>К</a:t>
            </a:r>
            <a:r>
              <a:rPr lang="ru">
                <a:latin typeface="Roboto Black"/>
                <a:ea typeface="Roboto Black"/>
                <a:cs typeface="Roboto Black"/>
                <a:sym typeface="Roboto Black"/>
              </a:rPr>
              <a:t>ОМАНДА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33" name="Google Shape;233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3"/>
          <p:cNvSpPr txBox="1"/>
          <p:nvPr/>
        </p:nvSpPr>
        <p:spPr>
          <a:xfrm>
            <a:off x="0" y="0"/>
            <a:ext cx="9159000" cy="76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5" name="Google Shape;2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500" y="0"/>
            <a:ext cx="2016648" cy="76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2875" y="132375"/>
            <a:ext cx="604025" cy="50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70950" y="81838"/>
            <a:ext cx="604025" cy="60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67863" y="1979927"/>
            <a:ext cx="1408275" cy="145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08925" y="1979927"/>
            <a:ext cx="1408274" cy="1489642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bevel/>
            <a:headEnd len="sm" w="sm" type="none"/>
            <a:tailEnd len="sm" w="sm" type="none"/>
          </a:ln>
        </p:spPr>
      </p:pic>
      <p:pic>
        <p:nvPicPr>
          <p:cNvPr id="240" name="Google Shape;240;p23"/>
          <p:cNvPicPr preferRelativeResize="0"/>
          <p:nvPr/>
        </p:nvPicPr>
        <p:blipFill rotWithShape="1">
          <a:blip r:embed="rId9">
            <a:alphaModFix/>
          </a:blip>
          <a:srcRect b="13904" l="0" r="0" t="0"/>
          <a:stretch/>
        </p:blipFill>
        <p:spPr>
          <a:xfrm>
            <a:off x="7486550" y="1979925"/>
            <a:ext cx="1408275" cy="145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3"/>
          <p:cNvPicPr preferRelativeResize="0"/>
          <p:nvPr/>
        </p:nvPicPr>
        <p:blipFill rotWithShape="1">
          <a:blip r:embed="rId10">
            <a:alphaModFix/>
          </a:blip>
          <a:srcRect b="15620" l="-1060" r="1059" t="-15620"/>
          <a:stretch/>
        </p:blipFill>
        <p:spPr>
          <a:xfrm>
            <a:off x="5735775" y="1710988"/>
            <a:ext cx="1291150" cy="1721523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3"/>
          <p:cNvSpPr txBox="1"/>
          <p:nvPr/>
        </p:nvSpPr>
        <p:spPr>
          <a:xfrm>
            <a:off x="1990525" y="3460700"/>
            <a:ext cx="1408200" cy="1074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Иван 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Черных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Data Scientist</a:t>
            </a:r>
            <a:endParaRPr b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@iceman_o_O</a:t>
            </a:r>
            <a:endParaRPr b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23"/>
          <p:cNvSpPr txBox="1"/>
          <p:nvPr/>
        </p:nvSpPr>
        <p:spPr>
          <a:xfrm>
            <a:off x="298225" y="3460700"/>
            <a:ext cx="1408200" cy="1074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Дмитрий Кожемяко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Руководитель</a:t>
            </a:r>
            <a:endParaRPr b="1" sz="13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@Dimk_88</a:t>
            </a:r>
            <a:endParaRPr b="1"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3"/>
          <p:cNvSpPr txBox="1"/>
          <p:nvPr/>
        </p:nvSpPr>
        <p:spPr>
          <a:xfrm>
            <a:off x="3863150" y="3460700"/>
            <a:ext cx="1408200" cy="1074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Руслан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Черненко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Data Scientist</a:t>
            </a:r>
            <a:endParaRPr b="1"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@RChernenko</a:t>
            </a:r>
            <a:endParaRPr b="1"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3"/>
          <p:cNvSpPr txBox="1"/>
          <p:nvPr/>
        </p:nvSpPr>
        <p:spPr>
          <a:xfrm>
            <a:off x="5735775" y="3460700"/>
            <a:ext cx="1408200" cy="1074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Дарья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Орлова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Аналитик</a:t>
            </a:r>
            <a:endParaRPr b="1"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@darya_or_lo_va</a:t>
            </a:r>
            <a:endParaRPr b="1"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3"/>
          <p:cNvSpPr txBox="1"/>
          <p:nvPr/>
        </p:nvSpPr>
        <p:spPr>
          <a:xfrm>
            <a:off x="7486588" y="3460700"/>
            <a:ext cx="1408200" cy="1074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Сергей 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Борисовский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Разработчик</a:t>
            </a:r>
            <a:endParaRPr b="1"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@CodeDrivenAI</a:t>
            </a:r>
            <a:endParaRPr b="1"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48" name="Google Shape;248;p23"/>
          <p:cNvPicPr preferRelativeResize="0"/>
          <p:nvPr/>
        </p:nvPicPr>
        <p:blipFill rotWithShape="1">
          <a:blip r:embed="rId11">
            <a:alphaModFix/>
          </a:blip>
          <a:srcRect b="23189" l="0" r="55593" t="0"/>
          <a:stretch/>
        </p:blipFill>
        <p:spPr>
          <a:xfrm>
            <a:off x="356750" y="1979925"/>
            <a:ext cx="1291151" cy="1489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49" name="Google Shape;249;p23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3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Спасибо!</a:t>
            </a:r>
            <a:endParaRPr sz="3000"/>
          </a:p>
        </p:txBody>
      </p:sp>
      <p:sp>
        <p:nvSpPr>
          <p:cNvPr id="257" name="Google Shape;257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https://github.com/DimkKozhem/The-model-of-the-client-s-propensity-to-purchase-a-parking-space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по вопросам: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@Dimk_88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58" name="Google Shape;258;p24"/>
          <p:cNvPicPr preferRelativeResize="0"/>
          <p:nvPr/>
        </p:nvPicPr>
        <p:blipFill rotWithShape="1">
          <a:blip r:embed="rId3">
            <a:alphaModFix/>
          </a:blip>
          <a:srcRect b="1162" l="0" r="0" t="1162"/>
          <a:stretch/>
        </p:blipFill>
        <p:spPr>
          <a:xfrm>
            <a:off x="3275200" y="0"/>
            <a:ext cx="5868802" cy="4564376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descr="preencoded.png" id="260" name="Google Shape;26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4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3" name="Google Shape;263;p24"/>
          <p:cNvPicPr preferRelativeResize="0"/>
          <p:nvPr/>
        </p:nvPicPr>
        <p:blipFill rotWithShape="1">
          <a:blip r:embed="rId6">
            <a:alphaModFix/>
          </a:blip>
          <a:srcRect b="0" l="3428" r="0" t="0"/>
          <a:stretch/>
        </p:blipFill>
        <p:spPr>
          <a:xfrm>
            <a:off x="35644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53375" y="2470575"/>
            <a:ext cx="953400" cy="9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 txBox="1"/>
          <p:nvPr>
            <p:ph idx="1" type="body"/>
          </p:nvPr>
        </p:nvSpPr>
        <p:spPr>
          <a:xfrm>
            <a:off x="460950" y="2480450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180 чел. часов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Командный сон в сумме 17,5 часов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Выпито кофе - 34 чашки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descr="preencoded.png" id="271" name="Google Shape;27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5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4" name="Google Shape;274;p25"/>
          <p:cNvPicPr preferRelativeResize="0"/>
          <p:nvPr/>
        </p:nvPicPr>
        <p:blipFill rotWithShape="1">
          <a:blip r:embed="rId5">
            <a:alphaModFix/>
          </a:blip>
          <a:srcRect b="0" l="3428" r="0" t="0"/>
          <a:stretch/>
        </p:blipFill>
        <p:spPr>
          <a:xfrm>
            <a:off x="35644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66200" y="267938"/>
            <a:ext cx="6000750" cy="17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0" y="2908150"/>
            <a:ext cx="9144000" cy="170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451100" y="197350"/>
            <a:ext cx="5144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  <a:t>Задача </a:t>
            </a:r>
            <a:r>
              <a:rPr lang="ru" sz="3500">
                <a:solidFill>
                  <a:srgbClr val="666666"/>
                </a:solidFill>
                <a:latin typeface="Roboto Black"/>
                <a:ea typeface="Roboto Black"/>
                <a:cs typeface="Roboto Black"/>
                <a:sym typeface="Roboto Black"/>
              </a:rPr>
              <a:t>хакатона</a:t>
            </a:r>
            <a:endParaRPr sz="2200">
              <a:solidFill>
                <a:srgbClr val="66666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descr="Home &gt; Brand &gt; Chery Design &gt; Concept Car - Concept Car Design Transparent  PNG - 1029x569 - Free Download on NicePNG" id="82" name="Google Shape;8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5542" y="366025"/>
            <a:ext cx="3759608" cy="22603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3" name="Google Shape;83;p14"/>
          <p:cNvSpPr txBox="1"/>
          <p:nvPr/>
        </p:nvSpPr>
        <p:spPr>
          <a:xfrm>
            <a:off x="451100" y="1237200"/>
            <a:ext cx="3861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Поиск </a:t>
            </a:r>
            <a:r>
              <a:rPr lang="ru" sz="16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клиентов компании Самолет, </a:t>
            </a:r>
            <a:br>
              <a:rPr lang="ru" sz="16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ru" sz="1600">
                <a:solidFill>
                  <a:srgbClr val="007BFB"/>
                </a:solidFill>
                <a:latin typeface="Roboto"/>
                <a:ea typeface="Roboto"/>
                <a:cs typeface="Roboto"/>
                <a:sym typeface="Roboto"/>
              </a:rPr>
              <a:t>наиболее склонных</a:t>
            </a:r>
            <a:r>
              <a:rPr lang="ru" sz="16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 к покупке машиномест</a:t>
            </a:r>
            <a:r>
              <a:rPr lang="ru" sz="1600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а</a:t>
            </a:r>
            <a:endParaRPr sz="1600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preencoded.png" id="84" name="Google Shape;8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8" name="Google Shape;88;p14"/>
          <p:cNvSpPr txBox="1"/>
          <p:nvPr/>
        </p:nvSpPr>
        <p:spPr>
          <a:xfrm>
            <a:off x="511050" y="2969213"/>
            <a:ext cx="514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lt1"/>
                </a:solidFill>
              </a:rPr>
              <a:t>Основные вызовы</a:t>
            </a:r>
            <a:endParaRPr b="1" sz="300">
              <a:solidFill>
                <a:schemeClr val="lt1"/>
              </a:solidFill>
            </a:endParaRPr>
          </a:p>
        </p:txBody>
      </p:sp>
      <p:cxnSp>
        <p:nvCxnSpPr>
          <p:cNvPr id="89" name="Google Shape;89;p14"/>
          <p:cNvCxnSpPr/>
          <p:nvPr/>
        </p:nvCxnSpPr>
        <p:spPr>
          <a:xfrm flipH="1" rot="10800000">
            <a:off x="611500" y="3352525"/>
            <a:ext cx="4579200" cy="3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4"/>
          <p:cNvSpPr txBox="1"/>
          <p:nvPr/>
        </p:nvSpPr>
        <p:spPr>
          <a:xfrm>
            <a:off x="494650" y="3298175"/>
            <a:ext cx="5121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7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endParaRPr sz="47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917375" y="3400313"/>
            <a:ext cx="1855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Максимально точно выделить целевую аудиторию 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4"/>
          <p:cNvSpPr txBox="1"/>
          <p:nvPr/>
        </p:nvSpPr>
        <p:spPr>
          <a:xfrm>
            <a:off x="3363225" y="3298175"/>
            <a:ext cx="5121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7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endParaRPr sz="47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6267375" y="3298175"/>
            <a:ext cx="5121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7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endParaRPr sz="47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3902100" y="3400313"/>
            <a:ext cx="18558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Минимизировать взаимодействие с </a:t>
            </a:r>
            <a:r>
              <a:rPr lang="ru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неактивной</a:t>
            </a:r>
            <a:r>
              <a:rPr lang="ru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аудиторией</a:t>
            </a:r>
            <a:r>
              <a:rPr lang="ru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6886825" y="3400313"/>
            <a:ext cx="18558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Повысить эффективность продаж доп. услуг</a:t>
            </a:r>
            <a:r>
              <a:rPr lang="ru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и машиномест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 rotWithShape="1">
          <a:blip r:embed="rId6">
            <a:alphaModFix/>
          </a:blip>
          <a:srcRect b="0" l="3428" r="0" t="0"/>
          <a:stretch/>
        </p:blipFill>
        <p:spPr>
          <a:xfrm>
            <a:off x="35644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4"/>
          <p:cNvCxnSpPr/>
          <p:nvPr/>
        </p:nvCxnSpPr>
        <p:spPr>
          <a:xfrm>
            <a:off x="5616000" y="1740450"/>
            <a:ext cx="283800" cy="80400"/>
          </a:xfrm>
          <a:prstGeom prst="straightConnector1">
            <a:avLst/>
          </a:prstGeom>
          <a:noFill/>
          <a:ln cap="flat" cmpd="sng" w="114300">
            <a:solidFill>
              <a:srgbClr val="C8D6F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/>
          <p:nvPr/>
        </p:nvSpPr>
        <p:spPr>
          <a:xfrm>
            <a:off x="5143500" y="17700"/>
            <a:ext cx="4000500" cy="510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51100" y="197350"/>
            <a:ext cx="5144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>
                <a:solidFill>
                  <a:srgbClr val="666666"/>
                </a:solidFill>
                <a:latin typeface="Roboto Black"/>
                <a:ea typeface="Roboto Black"/>
                <a:cs typeface="Roboto Black"/>
                <a:sym typeface="Roboto Black"/>
              </a:rPr>
              <a:t>Подход к </a:t>
            </a:r>
            <a:r>
              <a:rPr lang="ru" sz="35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  <a:t>решению</a:t>
            </a:r>
            <a:endParaRPr sz="2200">
              <a:solidFill>
                <a:srgbClr val="66666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451100" y="1084800"/>
            <a:ext cx="48390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❏"/>
            </a:pPr>
            <a:r>
              <a:rPr lang="ru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Анализ данных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❏"/>
            </a:pPr>
            <a:r>
              <a:rPr lang="ru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Отбор фич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❏"/>
            </a:pPr>
            <a:r>
              <a:rPr lang="ru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Разработка baseline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❏"/>
            </a:pPr>
            <a:r>
              <a:rPr lang="ru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Проверка гипотез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❏"/>
            </a:pPr>
            <a:r>
              <a:rPr lang="ru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Поиск идеальной модели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❏"/>
            </a:pPr>
            <a:r>
              <a:rPr lang="ru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Объединение лучших моделей в метамодель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❏"/>
            </a:pPr>
            <a:r>
              <a:rPr lang="ru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Подбор гиперпараметров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❏"/>
            </a:pPr>
            <a:r>
              <a:rPr lang="ru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Кросс-валидация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431750" y="343450"/>
            <a:ext cx="3640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lt1"/>
                </a:solidFill>
              </a:rPr>
              <a:t>Концептуальная схема решения</a:t>
            </a:r>
            <a:endParaRPr b="1" sz="300">
              <a:solidFill>
                <a:schemeClr val="lt1"/>
              </a:solidFill>
            </a:endParaRPr>
          </a:p>
        </p:txBody>
      </p:sp>
      <p:cxnSp>
        <p:nvCxnSpPr>
          <p:cNvPr id="107" name="Google Shape;107;p15"/>
          <p:cNvCxnSpPr/>
          <p:nvPr/>
        </p:nvCxnSpPr>
        <p:spPr>
          <a:xfrm flipH="1" rot="10800000">
            <a:off x="5290150" y="842550"/>
            <a:ext cx="3571200" cy="3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5"/>
          <p:cNvSpPr/>
          <p:nvPr/>
        </p:nvSpPr>
        <p:spPr>
          <a:xfrm>
            <a:off x="5873200" y="1066575"/>
            <a:ext cx="2495700" cy="34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171450" rotWithShape="0" algn="bl" dir="5400000" dist="28575">
              <a:srgbClr val="F3F3F3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7BFB"/>
                </a:solidFill>
                <a:latin typeface="Roboto"/>
                <a:ea typeface="Roboto"/>
                <a:cs typeface="Roboto"/>
                <a:sym typeface="Roboto"/>
              </a:rPr>
              <a:t>EDA</a:t>
            </a:r>
            <a:endParaRPr b="1">
              <a:solidFill>
                <a:srgbClr val="007BF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5873200" y="2250125"/>
            <a:ext cx="2495700" cy="34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171450" rotWithShape="0" algn="bl" dir="5400000" dist="28575">
              <a:srgbClr val="F3F3F3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7BFB"/>
                </a:solidFill>
                <a:latin typeface="Roboto"/>
                <a:ea typeface="Roboto"/>
                <a:cs typeface="Roboto"/>
                <a:sym typeface="Roboto"/>
              </a:rPr>
              <a:t>Baseline</a:t>
            </a:r>
            <a:endParaRPr b="1">
              <a:solidFill>
                <a:srgbClr val="007BF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5"/>
          <p:cNvSpPr/>
          <p:nvPr/>
        </p:nvSpPr>
        <p:spPr>
          <a:xfrm>
            <a:off x="5873200" y="3417031"/>
            <a:ext cx="2495700" cy="34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171450" rotWithShape="0" algn="bl" dir="5400000" dist="28575">
              <a:srgbClr val="F3F3F3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7BFB"/>
                </a:solidFill>
                <a:latin typeface="Roboto"/>
                <a:ea typeface="Roboto"/>
                <a:cs typeface="Roboto"/>
                <a:sym typeface="Roboto"/>
              </a:rPr>
              <a:t>Ансамбль моделей</a:t>
            </a:r>
            <a:endParaRPr b="1">
              <a:solidFill>
                <a:srgbClr val="007BF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5"/>
          <p:cNvSpPr/>
          <p:nvPr/>
        </p:nvSpPr>
        <p:spPr>
          <a:xfrm>
            <a:off x="5873200" y="4000450"/>
            <a:ext cx="2495700" cy="39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171450" rotWithShape="0" algn="bl" dir="5400000" dist="28575">
              <a:srgbClr val="F3F3F3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7BFB"/>
                </a:solidFill>
                <a:latin typeface="Roboto"/>
                <a:ea typeface="Roboto"/>
                <a:cs typeface="Roboto"/>
                <a:sym typeface="Roboto"/>
              </a:rPr>
              <a:t>Подбор гиперпараметров</a:t>
            </a:r>
            <a:endParaRPr b="1">
              <a:solidFill>
                <a:srgbClr val="007BF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5873200" y="1666694"/>
            <a:ext cx="2495700" cy="34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171450" rotWithShape="0" algn="bl" dir="5400000" dist="28575">
              <a:srgbClr val="F3F3F3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7BFB"/>
                </a:solidFill>
                <a:latin typeface="Roboto"/>
                <a:ea typeface="Roboto"/>
                <a:cs typeface="Roboto"/>
                <a:sym typeface="Roboto"/>
              </a:rPr>
              <a:t>Чистка данных</a:t>
            </a:r>
            <a:endParaRPr b="1">
              <a:solidFill>
                <a:srgbClr val="007BF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3" name="Google Shape;113;p15"/>
          <p:cNvCxnSpPr/>
          <p:nvPr/>
        </p:nvCxnSpPr>
        <p:spPr>
          <a:xfrm>
            <a:off x="7121050" y="1430188"/>
            <a:ext cx="0" cy="252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preencoded.png" id="114" name="Google Shape;11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7" name="Google Shape;117;p15"/>
          <p:cNvPicPr preferRelativeResize="0"/>
          <p:nvPr/>
        </p:nvPicPr>
        <p:blipFill rotWithShape="1">
          <a:blip r:embed="rId5">
            <a:alphaModFix/>
          </a:blip>
          <a:srcRect b="0" l="3428" r="0" t="0"/>
          <a:stretch/>
        </p:blipFill>
        <p:spPr>
          <a:xfrm>
            <a:off x="3279075" y="4715425"/>
            <a:ext cx="1626275" cy="35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5"/>
          <p:cNvSpPr/>
          <p:nvPr/>
        </p:nvSpPr>
        <p:spPr>
          <a:xfrm>
            <a:off x="5873200" y="2833563"/>
            <a:ext cx="2495700" cy="34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171450" rotWithShape="0" algn="bl" dir="5400000" dist="28575">
              <a:srgbClr val="F3F3F3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7BFB"/>
                </a:solidFill>
                <a:latin typeface="Roboto"/>
                <a:ea typeface="Roboto"/>
                <a:cs typeface="Roboto"/>
                <a:sym typeface="Roboto"/>
              </a:rPr>
              <a:t>Поиск модели</a:t>
            </a:r>
            <a:endParaRPr b="1">
              <a:solidFill>
                <a:srgbClr val="007BF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9" name="Google Shape;119;p15"/>
          <p:cNvCxnSpPr/>
          <p:nvPr/>
        </p:nvCxnSpPr>
        <p:spPr>
          <a:xfrm>
            <a:off x="7121050" y="1997463"/>
            <a:ext cx="0" cy="252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15"/>
          <p:cNvCxnSpPr/>
          <p:nvPr/>
        </p:nvCxnSpPr>
        <p:spPr>
          <a:xfrm>
            <a:off x="7121050" y="2580900"/>
            <a:ext cx="0" cy="252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5"/>
          <p:cNvCxnSpPr/>
          <p:nvPr/>
        </p:nvCxnSpPr>
        <p:spPr>
          <a:xfrm>
            <a:off x="7121050" y="3180963"/>
            <a:ext cx="0" cy="252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5"/>
          <p:cNvCxnSpPr/>
          <p:nvPr/>
        </p:nvCxnSpPr>
        <p:spPr>
          <a:xfrm>
            <a:off x="7143750" y="3747588"/>
            <a:ext cx="0" cy="252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/>
          <p:nvPr/>
        </p:nvSpPr>
        <p:spPr>
          <a:xfrm>
            <a:off x="4234150" y="2098150"/>
            <a:ext cx="4289400" cy="1846800"/>
          </a:xfrm>
          <a:prstGeom prst="roundRect">
            <a:avLst>
              <a:gd fmla="val 6814" name="adj"/>
            </a:avLst>
          </a:prstGeom>
          <a:solidFill>
            <a:srgbClr val="007BFB"/>
          </a:solidFill>
          <a:ln cap="flat" cmpd="sng" w="9525">
            <a:solidFill>
              <a:srgbClr val="007B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9" name="Google Shape;129;p16"/>
          <p:cNvSpPr txBox="1"/>
          <p:nvPr/>
        </p:nvSpPr>
        <p:spPr>
          <a:xfrm>
            <a:off x="4386550" y="1020450"/>
            <a:ext cx="3903900" cy="27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Вызовы:</a:t>
            </a:r>
            <a:endParaRPr b="1"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●"/>
            </a:pPr>
            <a:r>
              <a:rPr lang="ru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мало данных</a:t>
            </a:r>
            <a:endParaRPr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●"/>
            </a:pPr>
            <a:r>
              <a:rPr lang="ru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высокий дисбаланс </a:t>
            </a:r>
            <a:endParaRPr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●"/>
            </a:pPr>
            <a:r>
              <a:rPr lang="ru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rPr>
              <a:t>низкая точность</a:t>
            </a:r>
            <a:endParaRPr>
              <a:solidFill>
                <a:srgbClr val="5F636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Наш ответ: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Ансамбль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Борьба с дисбалансом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Борьба с ликом данных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Заполнение пропусков данных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ts val="1400"/>
              <a:buFont typeface="Roboto"/>
              <a:buAutoNum type="arabicPeriod"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Анализ кардинальности признаков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preencoded.png" id="130" name="Google Shape;13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6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16"/>
          <p:cNvPicPr preferRelativeResize="0"/>
          <p:nvPr/>
        </p:nvPicPr>
        <p:blipFill rotWithShape="1">
          <a:blip r:embed="rId5">
            <a:alphaModFix/>
          </a:blip>
          <a:srcRect b="0" l="3428" r="0" t="0"/>
          <a:stretch/>
        </p:blipFill>
        <p:spPr>
          <a:xfrm>
            <a:off x="35644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6"/>
          <p:cNvPicPr preferRelativeResize="0"/>
          <p:nvPr/>
        </p:nvPicPr>
        <p:blipFill rotWithShape="1">
          <a:blip r:embed="rId6">
            <a:alphaModFix/>
          </a:blip>
          <a:srcRect b="0" l="19137" r="24840" t="0"/>
          <a:stretch/>
        </p:blipFill>
        <p:spPr>
          <a:xfrm>
            <a:off x="283549" y="220950"/>
            <a:ext cx="3675740" cy="41007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 txBox="1"/>
          <p:nvPr/>
        </p:nvSpPr>
        <p:spPr>
          <a:xfrm>
            <a:off x="4162600" y="220950"/>
            <a:ext cx="4672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>
                <a:solidFill>
                  <a:srgbClr val="666666"/>
                </a:solidFill>
                <a:latin typeface="Roboto Black"/>
                <a:ea typeface="Roboto Black"/>
                <a:cs typeface="Roboto Black"/>
                <a:sym typeface="Roboto Black"/>
              </a:rPr>
              <a:t>Killer </a:t>
            </a:r>
            <a:r>
              <a:rPr lang="ru" sz="35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  <a:t>features</a:t>
            </a:r>
            <a:endParaRPr sz="2200">
              <a:solidFill>
                <a:srgbClr val="66666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/>
          <p:nvPr/>
        </p:nvSpPr>
        <p:spPr>
          <a:xfrm>
            <a:off x="4505325" y="1213075"/>
            <a:ext cx="3700800" cy="2577000"/>
          </a:xfrm>
          <a:prstGeom prst="roundRect">
            <a:avLst>
              <a:gd fmla="val 9296" name="adj"/>
            </a:avLst>
          </a:prstGeom>
          <a:solidFill>
            <a:srgbClr val="007BFB"/>
          </a:solidFill>
          <a:ln cap="flat" cmpd="sng" w="9525">
            <a:solidFill>
              <a:srgbClr val="007B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42" name="Google Shape;142;p17"/>
          <p:cNvSpPr txBox="1"/>
          <p:nvPr/>
        </p:nvSpPr>
        <p:spPr>
          <a:xfrm>
            <a:off x="451100" y="197350"/>
            <a:ext cx="5144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  <a:t>Чистка </a:t>
            </a:r>
            <a:r>
              <a:rPr lang="ru" sz="3500">
                <a:solidFill>
                  <a:srgbClr val="666666"/>
                </a:solidFill>
                <a:latin typeface="Roboto Black"/>
                <a:ea typeface="Roboto Black"/>
                <a:cs typeface="Roboto Black"/>
                <a:sym typeface="Roboto Black"/>
              </a:rPr>
              <a:t>данных</a:t>
            </a:r>
            <a:endParaRPr sz="2200">
              <a:solidFill>
                <a:srgbClr val="66666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43" name="Google Shape;14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725" y="2455600"/>
            <a:ext cx="1956349" cy="18635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4" name="Google Shape;144;p17"/>
          <p:cNvSpPr txBox="1"/>
          <p:nvPr>
            <p:ph idx="4294967295" type="title"/>
          </p:nvPr>
        </p:nvSpPr>
        <p:spPr>
          <a:xfrm>
            <a:off x="532800" y="981775"/>
            <a:ext cx="3598200" cy="14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B7B7B7"/>
                </a:solidFill>
              </a:rPr>
              <a:t>Уменьшена размерность</a:t>
            </a:r>
            <a:br>
              <a:rPr lang="ru" sz="2000">
                <a:solidFill>
                  <a:srgbClr val="B7B7B7"/>
                </a:solidFill>
              </a:rPr>
            </a:br>
            <a:r>
              <a:rPr lang="ru" sz="2000">
                <a:solidFill>
                  <a:srgbClr val="B7B7B7"/>
                </a:solidFill>
              </a:rPr>
              <a:t>с </a:t>
            </a:r>
            <a:r>
              <a:rPr lang="ru" sz="5300">
                <a:solidFill>
                  <a:srgbClr val="B7B7B7"/>
                </a:solidFill>
                <a:latin typeface="Roboto Black"/>
                <a:ea typeface="Roboto Black"/>
                <a:cs typeface="Roboto Black"/>
                <a:sym typeface="Roboto Black"/>
              </a:rPr>
              <a:t>2 665</a:t>
            </a:r>
            <a:r>
              <a:rPr lang="ru" sz="2522">
                <a:solidFill>
                  <a:srgbClr val="B7B7B7"/>
                </a:solidFill>
              </a:rPr>
              <a:t> </a:t>
            </a:r>
            <a:r>
              <a:rPr lang="ru" sz="2000">
                <a:solidFill>
                  <a:srgbClr val="B7B7B7"/>
                </a:solidFill>
              </a:rPr>
              <a:t> </a:t>
            </a:r>
            <a:r>
              <a:rPr lang="ru" sz="2000">
                <a:solidFill>
                  <a:srgbClr val="B7B7B7"/>
                </a:solidFill>
              </a:rPr>
              <a:t>до </a:t>
            </a:r>
            <a:r>
              <a:rPr lang="ru" sz="53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  <a:t>345</a:t>
            </a:r>
            <a:r>
              <a:rPr lang="ru" sz="2522">
                <a:solidFill>
                  <a:srgbClr val="007BFB"/>
                </a:solidFill>
              </a:rPr>
              <a:t> </a:t>
            </a:r>
            <a:endParaRPr sz="2522">
              <a:solidFill>
                <a:srgbClr val="007BFB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B7B7B7"/>
                </a:solidFill>
              </a:rPr>
              <a:t>признаков</a:t>
            </a:r>
            <a:endParaRPr sz="2000">
              <a:solidFill>
                <a:srgbClr val="B7B7B7"/>
              </a:solidFill>
            </a:endParaRPr>
          </a:p>
        </p:txBody>
      </p:sp>
      <p:sp>
        <p:nvSpPr>
          <p:cNvPr id="145" name="Google Shape;145;p17"/>
          <p:cNvSpPr txBox="1"/>
          <p:nvPr>
            <p:ph idx="4294967295" type="body"/>
          </p:nvPr>
        </p:nvSpPr>
        <p:spPr>
          <a:xfrm>
            <a:off x="4607988" y="1353300"/>
            <a:ext cx="3598200" cy="24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Критерии исключения</a:t>
            </a:r>
            <a:r>
              <a:rPr lang="ru" sz="1400">
                <a:solidFill>
                  <a:schemeClr val="lt1"/>
                </a:solidFill>
              </a:rPr>
              <a:t> признаков:</a:t>
            </a:r>
            <a:r>
              <a:rPr lang="ru" sz="1400">
                <a:solidFill>
                  <a:srgbClr val="202124"/>
                </a:solidFill>
              </a:rPr>
              <a:t> </a:t>
            </a:r>
            <a:endParaRPr sz="1400">
              <a:solidFill>
                <a:srgbClr val="202124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ru" sz="1400">
                <a:solidFill>
                  <a:schemeClr val="lt1"/>
                </a:solidFill>
              </a:rPr>
              <a:t>более 90% пропусков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ru" sz="1400">
                <a:solidFill>
                  <a:schemeClr val="lt1"/>
                </a:solidFill>
              </a:rPr>
              <a:t>константные значения 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ru" sz="1400">
                <a:solidFill>
                  <a:schemeClr val="lt1"/>
                </a:solidFill>
              </a:rPr>
              <a:t>схожесть с client_id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ru" sz="1400">
                <a:solidFill>
                  <a:schemeClr val="lt1"/>
                </a:solidFill>
              </a:rPr>
              <a:t>сильная корреляция с другими признаками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ru" sz="1400">
                <a:solidFill>
                  <a:schemeClr val="lt1"/>
                </a:solidFill>
              </a:rPr>
              <a:t>слабая корреляция с таргетом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ru" sz="1400">
                <a:solidFill>
                  <a:schemeClr val="lt1"/>
                </a:solidFill>
              </a:rPr>
              <a:t>статистически незначимые</a:t>
            </a:r>
            <a:endParaRPr sz="1400">
              <a:solidFill>
                <a:schemeClr val="lt1"/>
              </a:solidFill>
            </a:endParaRPr>
          </a:p>
        </p:txBody>
      </p:sp>
      <p:pic>
        <p:nvPicPr>
          <p:cNvPr descr="preencoded.png" id="146" name="Google Shape;14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9" name="Google Shape;149;p17"/>
          <p:cNvPicPr preferRelativeResize="0"/>
          <p:nvPr/>
        </p:nvPicPr>
        <p:blipFill rotWithShape="1">
          <a:blip r:embed="rId6">
            <a:alphaModFix/>
          </a:blip>
          <a:srcRect b="0" l="3428" r="0" t="0"/>
          <a:stretch/>
        </p:blipFill>
        <p:spPr>
          <a:xfrm>
            <a:off x="35644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501225" y="1207575"/>
            <a:ext cx="4199700" cy="1748100"/>
          </a:xfrm>
          <a:prstGeom prst="roundRect">
            <a:avLst>
              <a:gd fmla="val 10499" name="adj"/>
            </a:avLst>
          </a:prstGeom>
          <a:noFill/>
          <a:ln cap="flat" cmpd="sng" w="9525">
            <a:solidFill>
              <a:srgbClr val="007B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18"/>
          <p:cNvPicPr preferRelativeResize="0"/>
          <p:nvPr/>
        </p:nvPicPr>
        <p:blipFill rotWithShape="1">
          <a:blip r:embed="rId3">
            <a:alphaModFix/>
          </a:blip>
          <a:srcRect b="24590" l="0" r="0" t="0"/>
          <a:stretch/>
        </p:blipFill>
        <p:spPr>
          <a:xfrm>
            <a:off x="520375" y="3254788"/>
            <a:ext cx="7714376" cy="113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6" name="Google Shape;156;p18"/>
          <p:cNvSpPr txBox="1"/>
          <p:nvPr>
            <p:ph idx="4294967295" type="body"/>
          </p:nvPr>
        </p:nvSpPr>
        <p:spPr>
          <a:xfrm>
            <a:off x="603500" y="1304525"/>
            <a:ext cx="4026300" cy="15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5F6368"/>
                </a:solidFill>
              </a:rPr>
              <a:t>Мы </a:t>
            </a:r>
            <a:r>
              <a:rPr b="1" lang="ru" sz="1400">
                <a:solidFill>
                  <a:srgbClr val="5F6368"/>
                </a:solidFill>
              </a:rPr>
              <a:t>концентрировались</a:t>
            </a:r>
            <a:r>
              <a:rPr b="1" lang="ru" sz="1400">
                <a:solidFill>
                  <a:srgbClr val="5F6368"/>
                </a:solidFill>
              </a:rPr>
              <a:t> на:</a:t>
            </a:r>
            <a:endParaRPr b="1" sz="1400">
              <a:solidFill>
                <a:srgbClr val="5F6368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Char char="●"/>
            </a:pPr>
            <a:r>
              <a:rPr lang="ru" sz="1400">
                <a:solidFill>
                  <a:srgbClr val="5F6368"/>
                </a:solidFill>
              </a:rPr>
              <a:t>Поиске </a:t>
            </a:r>
            <a:r>
              <a:rPr lang="ru" sz="1400">
                <a:solidFill>
                  <a:srgbClr val="5F6368"/>
                </a:solidFill>
              </a:rPr>
              <a:t>важных признаков</a:t>
            </a:r>
            <a:endParaRPr sz="1400">
              <a:solidFill>
                <a:srgbClr val="5F6368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Char char="●"/>
            </a:pPr>
            <a:r>
              <a:rPr lang="ru" sz="1400">
                <a:solidFill>
                  <a:srgbClr val="5F6368"/>
                </a:solidFill>
              </a:rPr>
              <a:t>Визуализации </a:t>
            </a:r>
            <a:r>
              <a:rPr lang="ru" sz="1400">
                <a:solidFill>
                  <a:srgbClr val="5F6368"/>
                </a:solidFill>
              </a:rPr>
              <a:t>признаков</a:t>
            </a:r>
            <a:endParaRPr sz="1400">
              <a:solidFill>
                <a:srgbClr val="5F6368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Char char="●"/>
            </a:pPr>
            <a:r>
              <a:rPr lang="ru" sz="1400">
                <a:solidFill>
                  <a:srgbClr val="5F6368"/>
                </a:solidFill>
              </a:rPr>
              <a:t>Экспертном анализе топ признаков</a:t>
            </a:r>
            <a:endParaRPr sz="1400">
              <a:solidFill>
                <a:srgbClr val="5F6368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Char char="●"/>
            </a:pPr>
            <a:r>
              <a:rPr lang="ru" sz="1400">
                <a:solidFill>
                  <a:srgbClr val="5F6368"/>
                </a:solidFill>
              </a:rPr>
              <a:t>Выявлении скрытых связей в признаках </a:t>
            </a:r>
            <a:endParaRPr sz="1400">
              <a:solidFill>
                <a:srgbClr val="5F6368"/>
              </a:solidFill>
            </a:endParaRPr>
          </a:p>
        </p:txBody>
      </p:sp>
      <p:sp>
        <p:nvSpPr>
          <p:cNvPr id="157" name="Google Shape;157;p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descr="preencoded.png" id="158" name="Google Shape;15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8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18"/>
          <p:cNvPicPr preferRelativeResize="0"/>
          <p:nvPr/>
        </p:nvPicPr>
        <p:blipFill rotWithShape="1">
          <a:blip r:embed="rId6">
            <a:alphaModFix/>
          </a:blip>
          <a:srcRect b="0" l="3428" r="0" t="0"/>
          <a:stretch/>
        </p:blipFill>
        <p:spPr>
          <a:xfrm>
            <a:off x="35644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40050" y="988350"/>
            <a:ext cx="2844501" cy="29931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3" name="Google Shape;163;p18"/>
          <p:cNvSpPr txBox="1"/>
          <p:nvPr/>
        </p:nvSpPr>
        <p:spPr>
          <a:xfrm>
            <a:off x="451100" y="197350"/>
            <a:ext cx="5144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  <a:t>Исследование</a:t>
            </a:r>
            <a:r>
              <a:rPr lang="ru" sz="35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ru" sz="3500">
                <a:solidFill>
                  <a:srgbClr val="666666"/>
                </a:solidFill>
                <a:latin typeface="Roboto Black"/>
                <a:ea typeface="Roboto Black"/>
                <a:cs typeface="Roboto Black"/>
                <a:sym typeface="Roboto Black"/>
              </a:rPr>
              <a:t>данных</a:t>
            </a:r>
            <a:endParaRPr sz="2200">
              <a:solidFill>
                <a:srgbClr val="66666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275" y="2754900"/>
            <a:ext cx="5122600" cy="192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 Black"/>
                <a:ea typeface="Roboto Black"/>
                <a:cs typeface="Roboto Black"/>
                <a:sym typeface="Roboto Black"/>
              </a:rPr>
              <a:t>Метрика 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 Black"/>
                <a:ea typeface="Roboto Black"/>
                <a:cs typeface="Roboto Black"/>
                <a:sym typeface="Roboto Black"/>
              </a:rPr>
              <a:t>ROC </a:t>
            </a:r>
            <a:r>
              <a:rPr lang="ru">
                <a:latin typeface="Roboto Black"/>
                <a:ea typeface="Roboto Black"/>
                <a:cs typeface="Roboto Black"/>
                <a:sym typeface="Roboto Black"/>
              </a:rPr>
              <a:t>AUC 90%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70" name="Google Shape;170;p19"/>
          <p:cNvSpPr txBox="1"/>
          <p:nvPr>
            <p:ph idx="1" type="body"/>
          </p:nvPr>
        </p:nvSpPr>
        <p:spPr>
          <a:xfrm>
            <a:off x="226075" y="1679475"/>
            <a:ext cx="29715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Ансамбль: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ru"/>
              <a:t>CatBoost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ru"/>
              <a:t>LGBM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ru"/>
              <a:t>XGB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ru"/>
              <a:t>RandomForest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ru"/>
              <a:t>BalancedBagging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Выбор моделей основан на метриках: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rial"/>
                <a:ea typeface="Arial"/>
                <a:cs typeface="Arial"/>
                <a:sym typeface="Arial"/>
              </a:rPr>
              <a:t>ROC AUC, F1, Precision,  Recall 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+ Cross Validation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+ Grid Search Params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72" name="Google Shape;17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7263" y="357800"/>
            <a:ext cx="4968075" cy="196246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3537263" y="76200"/>
            <a:ext cx="439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7BFB"/>
                </a:solidFill>
                <a:latin typeface="Roboto"/>
                <a:ea typeface="Roboto"/>
                <a:cs typeface="Roboto"/>
                <a:sym typeface="Roboto"/>
              </a:rPr>
              <a:t>Baseline</a:t>
            </a:r>
            <a:endParaRPr b="1">
              <a:solidFill>
                <a:srgbClr val="007BF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3537263" y="2400138"/>
            <a:ext cx="439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7BFB"/>
                </a:solidFill>
                <a:latin typeface="Roboto"/>
                <a:ea typeface="Roboto"/>
                <a:cs typeface="Roboto"/>
                <a:sym typeface="Roboto"/>
              </a:rPr>
              <a:t>Итоговая модель</a:t>
            </a:r>
            <a:endParaRPr b="1">
              <a:solidFill>
                <a:srgbClr val="007BF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preencoded.png" id="175" name="Google Shape;175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9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8" name="Google Shape;178;p19"/>
          <p:cNvPicPr preferRelativeResize="0"/>
          <p:nvPr/>
        </p:nvPicPr>
        <p:blipFill rotWithShape="1">
          <a:blip r:embed="rId7">
            <a:alphaModFix/>
          </a:blip>
          <a:srcRect b="0" l="3428" r="0" t="0"/>
          <a:stretch/>
        </p:blipFill>
        <p:spPr>
          <a:xfrm>
            <a:off x="35644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166425" y="78775"/>
            <a:ext cx="2808000" cy="128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Roboto Black"/>
                <a:ea typeface="Roboto Black"/>
                <a:cs typeface="Roboto Black"/>
                <a:sym typeface="Roboto Black"/>
              </a:rPr>
              <a:t>Инструменты</a:t>
            </a:r>
            <a:endParaRPr sz="3000"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Roboto Black"/>
                <a:ea typeface="Roboto Black"/>
                <a:cs typeface="Roboto Black"/>
                <a:sym typeface="Roboto Black"/>
              </a:rPr>
              <a:t>и  фреймворки:</a:t>
            </a:r>
            <a:endParaRPr sz="3000"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84" name="Google Shape;184;p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85" name="Google Shape;185;p20"/>
          <p:cNvPicPr preferRelativeResize="0"/>
          <p:nvPr/>
        </p:nvPicPr>
        <p:blipFill rotWithShape="1">
          <a:blip r:embed="rId3">
            <a:alphaModFix/>
          </a:blip>
          <a:srcRect b="37175" l="26856" r="31002" t="36652"/>
          <a:stretch/>
        </p:blipFill>
        <p:spPr>
          <a:xfrm>
            <a:off x="3798535" y="1954975"/>
            <a:ext cx="2276215" cy="70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8356" y="2218314"/>
            <a:ext cx="2433070" cy="706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/>
          <p:nvPr/>
        </p:nvSpPr>
        <p:spPr>
          <a:xfrm>
            <a:off x="199425" y="1954975"/>
            <a:ext cx="27420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Python, Pandas, Scikit-learn,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imblearn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Seaborn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ExtraTreesClassifier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AdaBoostClassifier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GradientBoostingClassifier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XGB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LGBM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CatBoost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8" name="Google Shape;188;p20"/>
          <p:cNvPicPr preferRelativeResize="0"/>
          <p:nvPr/>
        </p:nvPicPr>
        <p:blipFill rotWithShape="1">
          <a:blip r:embed="rId5">
            <a:alphaModFix/>
          </a:blip>
          <a:srcRect b="34275" l="14293" r="15810" t="35542"/>
          <a:stretch/>
        </p:blipFill>
        <p:spPr>
          <a:xfrm>
            <a:off x="3671650" y="200375"/>
            <a:ext cx="2683950" cy="89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24125" y="1144700"/>
            <a:ext cx="706875" cy="70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/>
          <p:cNvPicPr preferRelativeResize="0"/>
          <p:nvPr/>
        </p:nvPicPr>
        <p:blipFill rotWithShape="1">
          <a:blip r:embed="rId7">
            <a:alphaModFix/>
          </a:blip>
          <a:srcRect b="28791" l="19147" r="15988" t="24178"/>
          <a:stretch/>
        </p:blipFill>
        <p:spPr>
          <a:xfrm>
            <a:off x="6780250" y="485988"/>
            <a:ext cx="1144800" cy="46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78775" y="2830600"/>
            <a:ext cx="2069699" cy="4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88400" y="1169550"/>
            <a:ext cx="1943332" cy="78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80250" y="3041146"/>
            <a:ext cx="1477275" cy="5600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94" name="Google Shape;194;p20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0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7" name="Google Shape;197;p20"/>
          <p:cNvPicPr preferRelativeResize="0"/>
          <p:nvPr/>
        </p:nvPicPr>
        <p:blipFill rotWithShape="1">
          <a:blip r:embed="rId13">
            <a:alphaModFix/>
          </a:blip>
          <a:srcRect b="0" l="3428" r="0" t="0"/>
          <a:stretch/>
        </p:blipFill>
        <p:spPr>
          <a:xfrm>
            <a:off x="35644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0"/>
          <p:cNvSpPr txBox="1"/>
          <p:nvPr/>
        </p:nvSpPr>
        <p:spPr>
          <a:xfrm>
            <a:off x="3954775" y="3565311"/>
            <a:ext cx="211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007BFB"/>
                </a:solidFill>
              </a:rPr>
              <a:t>И очень много….</a:t>
            </a:r>
            <a:endParaRPr b="1" sz="300">
              <a:solidFill>
                <a:srgbClr val="007BFB"/>
              </a:solidFill>
            </a:endParaRPr>
          </a:p>
        </p:txBody>
      </p:sp>
      <p:pic>
        <p:nvPicPr>
          <p:cNvPr id="199" name="Google Shape;199;p2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5888410" y="3705075"/>
            <a:ext cx="803466" cy="97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/>
          <p:nvPr/>
        </p:nvSpPr>
        <p:spPr>
          <a:xfrm>
            <a:off x="5143500" y="17700"/>
            <a:ext cx="4000500" cy="510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06" name="Google Shape;206;p21"/>
          <p:cNvSpPr txBox="1"/>
          <p:nvPr/>
        </p:nvSpPr>
        <p:spPr>
          <a:xfrm>
            <a:off x="5326225" y="923400"/>
            <a:ext cx="3387600" cy="28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Baseline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Стэкинг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</a:t>
            </a: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меньшение размерности за счет факторизации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Ручной отбор признаков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FeatureGenerator генерация признаков на основе топ важных признаков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preencoded.png" id="207" name="Google Shape;20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100" y="4735750"/>
            <a:ext cx="2117801" cy="2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6833" y="4675304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1"/>
          <p:cNvSpPr txBox="1"/>
          <p:nvPr/>
        </p:nvSpPr>
        <p:spPr>
          <a:xfrm>
            <a:off x="7281938" y="4687400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0" name="Google Shape;210;p21"/>
          <p:cNvPicPr preferRelativeResize="0"/>
          <p:nvPr/>
        </p:nvPicPr>
        <p:blipFill rotWithShape="1">
          <a:blip r:embed="rId5">
            <a:alphaModFix/>
          </a:blip>
          <a:srcRect b="0" l="3428" r="0" t="0"/>
          <a:stretch/>
        </p:blipFill>
        <p:spPr>
          <a:xfrm>
            <a:off x="3564425" y="4687400"/>
            <a:ext cx="1626275" cy="35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1"/>
          <p:cNvSpPr txBox="1"/>
          <p:nvPr/>
        </p:nvSpPr>
        <p:spPr>
          <a:xfrm>
            <a:off x="283050" y="200100"/>
            <a:ext cx="3808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>
                <a:solidFill>
                  <a:srgbClr val="007BFB"/>
                </a:solidFill>
                <a:latin typeface="Roboto Black"/>
                <a:ea typeface="Roboto Black"/>
                <a:cs typeface="Roboto Black"/>
                <a:sym typeface="Roboto Black"/>
              </a:rPr>
              <a:t>Не взлетело</a:t>
            </a:r>
            <a:endParaRPr/>
          </a:p>
        </p:txBody>
      </p:sp>
      <p:pic>
        <p:nvPicPr>
          <p:cNvPr id="212" name="Google Shape;21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91975" y="325525"/>
            <a:ext cx="472449" cy="47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1"/>
          <p:cNvPicPr preferRelativeResize="0"/>
          <p:nvPr/>
        </p:nvPicPr>
        <p:blipFill rotWithShape="1">
          <a:blip r:embed="rId7">
            <a:alphaModFix/>
          </a:blip>
          <a:srcRect b="0" l="0" r="5642" t="0"/>
          <a:stretch/>
        </p:blipFill>
        <p:spPr>
          <a:xfrm>
            <a:off x="353825" y="1116000"/>
            <a:ext cx="4606926" cy="304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